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9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BCBC"/>
    <a:srgbClr val="808080"/>
    <a:srgbClr val="000066"/>
    <a:srgbClr val="66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64208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33375"/>
            <a:ext cx="2997200" cy="2878138"/>
          </a:xfrm>
          <a:prstGeom prst="rect">
            <a:avLst/>
          </a:prstGeom>
          <a:noFill/>
          <a:ln w="6350">
            <a:solidFill>
              <a:srgbClr val="969696"/>
            </a:solidFill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550" y="2463800"/>
            <a:ext cx="7772400" cy="1470025"/>
          </a:xfrm>
          <a:solidFill>
            <a:srgbClr val="FFFFFF">
              <a:alpha val="80000"/>
            </a:srgbClr>
          </a:solidFill>
          <a:ln w="6350"/>
        </p:spPr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5750" y="4292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F951617-9761-4990-99B3-5D2DF03FD3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AE9C65-4030-4A1B-903A-E4DF9D9230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38950" y="188913"/>
            <a:ext cx="2125663" cy="57610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88913"/>
            <a:ext cx="6229350" cy="57610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38DAB-C5E6-40DF-A1EB-058D870929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E1267-6181-4504-AABB-E8B1EA3E70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E5A864-C48E-4A51-9B59-71FD1382C5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57338"/>
            <a:ext cx="4141788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1388" y="1557338"/>
            <a:ext cx="4141787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99AB3-193D-4124-8873-B5707F4E1E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069149-475B-4631-955F-6E00E5C9B2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3F815-C2EB-4D21-B855-9D5179852E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B8E17-D026-4328-B2FA-50B61CCE49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9D67B-11E1-4B6B-8EFB-37A82EA75F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0C374F-623E-4B66-94BD-AB4387FCE7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AutoShape 260"/>
          <p:cNvSpPr>
            <a:spLocks noChangeArrowheads="1"/>
          </p:cNvSpPr>
          <p:nvPr/>
        </p:nvSpPr>
        <p:spPr bwMode="auto">
          <a:xfrm>
            <a:off x="323850" y="1484313"/>
            <a:ext cx="8640763" cy="4537075"/>
          </a:xfrm>
          <a:prstGeom prst="wedgeRectCallout">
            <a:avLst>
              <a:gd name="adj1" fmla="val -51398"/>
              <a:gd name="adj2" fmla="val 61546"/>
            </a:avLst>
          </a:prstGeom>
          <a:gradFill rotWithShape="1">
            <a:gsLst>
              <a:gs pos="0">
                <a:srgbClr val="C0C0C0">
                  <a:alpha val="60001"/>
                </a:srgbClr>
              </a:gs>
              <a:gs pos="100000">
                <a:schemeClr val="bg1"/>
              </a:gs>
            </a:gsLst>
            <a:lin ang="5400000" scaled="1"/>
          </a:gradFill>
          <a:ln w="635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82750" y="188913"/>
            <a:ext cx="7281863" cy="1143000"/>
          </a:xfrm>
          <a:prstGeom prst="rect">
            <a:avLst/>
          </a:prstGeom>
          <a:gradFill rotWithShape="1">
            <a:gsLst>
              <a:gs pos="0">
                <a:srgbClr val="BCBCBC">
                  <a:alpha val="60001"/>
                </a:srgbClr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8" name="Picture 7" descr="64208m"/>
          <p:cNvPicPr>
            <a:picLocks noChangeAspect="1" noChangeArrowheads="1"/>
          </p:cNvPicPr>
          <p:nvPr/>
        </p:nvPicPr>
        <p:blipFill>
          <a:blip r:embed="rId13"/>
          <a:srcRect b="1845"/>
          <a:stretch>
            <a:fillRect/>
          </a:stretch>
        </p:blipFill>
        <p:spPr bwMode="auto">
          <a:xfrm>
            <a:off x="323850" y="190500"/>
            <a:ext cx="1223963" cy="1150938"/>
          </a:xfrm>
          <a:prstGeom prst="rect">
            <a:avLst/>
          </a:prstGeom>
          <a:noFill/>
          <a:ln w="6350">
            <a:solidFill>
              <a:srgbClr val="969696"/>
            </a:solidFill>
            <a:miter lim="800000"/>
            <a:headEnd/>
            <a:tailEnd/>
          </a:ln>
        </p:spPr>
      </p:pic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57338"/>
            <a:ext cx="8435975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31035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31035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32588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F68EB560-2B33-4102-8E3B-63B977A416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xStyles>
    <p:titleStyle>
      <a:lvl1pPr algn="r" rtl="0" fontAlgn="base">
        <a:spcBef>
          <a:spcPct val="0"/>
        </a:spcBef>
        <a:spcAft>
          <a:spcPct val="0"/>
        </a:spcAft>
        <a:defRPr sz="4400" b="1">
          <a:solidFill>
            <a:srgbClr val="000066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4400" b="1">
          <a:solidFill>
            <a:srgbClr val="000066"/>
          </a:solidFill>
          <a:latin typeface="Arial" charset="0"/>
        </a:defRPr>
      </a:lvl2pPr>
      <a:lvl3pPr algn="r" rtl="0" fontAlgn="base">
        <a:spcBef>
          <a:spcPct val="0"/>
        </a:spcBef>
        <a:spcAft>
          <a:spcPct val="0"/>
        </a:spcAft>
        <a:defRPr sz="4400" b="1">
          <a:solidFill>
            <a:srgbClr val="000066"/>
          </a:solidFill>
          <a:latin typeface="Arial" charset="0"/>
        </a:defRPr>
      </a:lvl3pPr>
      <a:lvl4pPr algn="r" rtl="0" fontAlgn="base">
        <a:spcBef>
          <a:spcPct val="0"/>
        </a:spcBef>
        <a:spcAft>
          <a:spcPct val="0"/>
        </a:spcAft>
        <a:defRPr sz="4400" b="1">
          <a:solidFill>
            <a:srgbClr val="000066"/>
          </a:solidFill>
          <a:latin typeface="Arial" charset="0"/>
        </a:defRPr>
      </a:lvl4pPr>
      <a:lvl5pPr algn="r" rtl="0" fontAlgn="base">
        <a:spcBef>
          <a:spcPct val="0"/>
        </a:spcBef>
        <a:spcAft>
          <a:spcPct val="0"/>
        </a:spcAft>
        <a:defRPr sz="4400" b="1">
          <a:solidFill>
            <a:srgbClr val="000066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66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66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66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66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3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b="1" dirty="0" smtClean="0">
                <a:solidFill>
                  <a:srgbClr val="C00000"/>
                </a:solidFill>
              </a:rPr>
              <a:t>В гостях у Словарей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(Урок – заседание)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5750" y="4292600"/>
            <a:ext cx="6977063" cy="17526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r">
              <a:lnSpc>
                <a:spcPct val="80000"/>
              </a:lnSpc>
            </a:pPr>
            <a:r>
              <a:rPr lang="ru-RU" sz="2800" smtClean="0">
                <a:solidFill>
                  <a:srgbClr val="002060"/>
                </a:solidFill>
              </a:rPr>
              <a:t>Подготовила:</a:t>
            </a:r>
          </a:p>
          <a:p>
            <a:pPr algn="r">
              <a:lnSpc>
                <a:spcPct val="80000"/>
              </a:lnSpc>
            </a:pPr>
            <a:r>
              <a:rPr lang="ru-RU" sz="2800" smtClean="0">
                <a:solidFill>
                  <a:srgbClr val="002060"/>
                </a:solidFill>
              </a:rPr>
              <a:t>Лановенко Е.С., </a:t>
            </a:r>
          </a:p>
          <a:p>
            <a:pPr algn="r">
              <a:lnSpc>
                <a:spcPct val="80000"/>
              </a:lnSpc>
            </a:pPr>
            <a:r>
              <a:rPr lang="ru-RU" sz="2800" smtClean="0">
                <a:solidFill>
                  <a:srgbClr val="002060"/>
                </a:solidFill>
              </a:rPr>
              <a:t>учитель русского языка и литературы,</a:t>
            </a:r>
          </a:p>
          <a:p>
            <a:pPr algn="r">
              <a:lnSpc>
                <a:spcPct val="80000"/>
              </a:lnSpc>
            </a:pPr>
            <a:r>
              <a:rPr lang="ru-RU" sz="2800" smtClean="0">
                <a:solidFill>
                  <a:srgbClr val="002060"/>
                </a:solidFill>
              </a:rPr>
              <a:t>МБОУ</a:t>
            </a:r>
            <a:r>
              <a:rPr lang="en-US" sz="2800" smtClean="0">
                <a:solidFill>
                  <a:srgbClr val="002060"/>
                </a:solidFill>
                <a:cs typeface="Arial" charset="0"/>
              </a:rPr>
              <a:t>"</a:t>
            </a:r>
            <a:r>
              <a:rPr lang="ru-RU" sz="2800" smtClean="0">
                <a:solidFill>
                  <a:srgbClr val="002060"/>
                </a:solidFill>
              </a:rPr>
              <a:t>Челядиновская ООШ</a:t>
            </a:r>
            <a:r>
              <a:rPr lang="en-US" sz="2800" smtClean="0">
                <a:solidFill>
                  <a:srgbClr val="002060"/>
                </a:solidFill>
                <a:cs typeface="Arial" charset="0"/>
              </a:rPr>
              <a:t>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rgbClr val="002060"/>
                </a:solidFill>
              </a:rPr>
              <a:t>Словарь антонимов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ru-RU" smtClean="0"/>
              <a:t> </a:t>
            </a:r>
            <a:r>
              <a:rPr lang="ru-RU" sz="3200" b="1" smtClean="0">
                <a:solidFill>
                  <a:srgbClr val="C00000"/>
                </a:solidFill>
              </a:rPr>
              <a:t>Правда – ложь, неправда, обман, враньё(разг.), кривда</a:t>
            </a:r>
          </a:p>
          <a:p>
            <a:pPr algn="ctr">
              <a:buFontTx/>
              <a:buNone/>
            </a:pPr>
            <a:endParaRPr lang="ru-RU" sz="3600" b="1" smtClean="0">
              <a:solidFill>
                <a:srgbClr val="C00000"/>
              </a:solidFill>
            </a:endParaRPr>
          </a:p>
          <a:p>
            <a:pPr algn="ctr">
              <a:buFontTx/>
              <a:buNone/>
            </a:pPr>
            <a:endParaRPr lang="ru-RU" sz="3600" b="1" smtClean="0">
              <a:solidFill>
                <a:srgbClr val="C00000"/>
              </a:solidFill>
            </a:endParaRPr>
          </a:p>
          <a:p>
            <a:pPr algn="ctr">
              <a:buFontTx/>
              <a:buNone/>
            </a:pPr>
            <a:r>
              <a:rPr lang="ru-RU" sz="2800" b="1" smtClean="0">
                <a:solidFill>
                  <a:srgbClr val="002060"/>
                </a:solidFill>
              </a:rPr>
              <a:t>У кривды тысячи дорог</a:t>
            </a:r>
          </a:p>
          <a:p>
            <a:pPr algn="ctr">
              <a:buFontTx/>
              <a:buNone/>
            </a:pPr>
            <a:r>
              <a:rPr lang="ru-RU" sz="2800" b="1" smtClean="0">
                <a:solidFill>
                  <a:srgbClr val="002060"/>
                </a:solidFill>
              </a:rPr>
              <a:t>У правды лишь одна</a:t>
            </a:r>
          </a:p>
          <a:p>
            <a:pPr algn="ctr">
              <a:buFontTx/>
              <a:buNone/>
            </a:pPr>
            <a:r>
              <a:rPr lang="ru-RU" sz="2800" b="1" smtClean="0">
                <a:solidFill>
                  <a:srgbClr val="002060"/>
                </a:solidFill>
              </a:rPr>
              <a:t>Она порой полна тревог</a:t>
            </a:r>
          </a:p>
          <a:p>
            <a:pPr algn="ctr">
              <a:buFontTx/>
              <a:buNone/>
            </a:pPr>
            <a:r>
              <a:rPr lang="ru-RU" sz="2800" b="1" smtClean="0">
                <a:solidFill>
                  <a:srgbClr val="002060"/>
                </a:solidFill>
              </a:rPr>
              <a:t>И горечи полна</a:t>
            </a:r>
          </a:p>
          <a:p>
            <a:pPr algn="ctr">
              <a:buFontTx/>
              <a:buNone/>
            </a:pPr>
            <a:endParaRPr lang="ru-RU" sz="3600" b="1" smtClean="0">
              <a:solidFill>
                <a:srgbClr val="C00000"/>
              </a:solidFill>
            </a:endParaRPr>
          </a:p>
        </p:txBody>
      </p:sp>
      <p:pic>
        <p:nvPicPr>
          <p:cNvPr id="22531" name="Рисунок 3" descr="http://im7-tub-ru.yandex.net/i?id=248767264-53-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2276475"/>
            <a:ext cx="1038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Рисунок 4" descr="http://im3-tub-ru.yandex.net/i?id=485263700-29-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5513" y="2636838"/>
            <a:ext cx="10096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Рисунок 5" descr="http://im0-tub-ru.yandex.net/i?id=218589666-29-7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95738" y="2708275"/>
            <a:ext cx="10001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Рисунок 6" descr="http://im6-tub-ru.yandex.net/i?id=392104660-64-7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67400" y="2636838"/>
            <a:ext cx="9525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Рисунок 7" descr="http://im8-tub-ru.yandex.net/i?id=134327457-66-7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67625" y="2276475"/>
            <a:ext cx="10763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3200" dirty="0" smtClean="0">
                <a:solidFill>
                  <a:srgbClr val="002060"/>
                </a:solidFill>
              </a:rPr>
              <a:t>Словообразовательный словарь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ru-RU" b="1" smtClean="0">
                <a:solidFill>
                  <a:srgbClr val="C00000"/>
                </a:solidFill>
              </a:rPr>
              <a:t>Правдоискатель</a:t>
            </a:r>
            <a:r>
              <a:rPr lang="ru-RU" smtClean="0"/>
              <a:t> </a:t>
            </a:r>
          </a:p>
          <a:p>
            <a:pPr>
              <a:buFontTx/>
              <a:buNone/>
            </a:pPr>
            <a:r>
              <a:rPr lang="ru-RU" smtClean="0"/>
              <a:t>                     </a:t>
            </a:r>
            <a:r>
              <a:rPr lang="ru-RU" b="1" smtClean="0">
                <a:solidFill>
                  <a:srgbClr val="002060"/>
                </a:solidFill>
              </a:rPr>
              <a:t>Правда + искать</a:t>
            </a:r>
          </a:p>
          <a:p>
            <a:pPr algn="ctr">
              <a:buFontTx/>
              <a:buNone/>
            </a:pPr>
            <a:r>
              <a:rPr lang="ru-RU" sz="2400" smtClean="0"/>
              <a:t>           </a:t>
            </a:r>
            <a:r>
              <a:rPr lang="ru-RU" sz="2400" b="1" smtClean="0">
                <a:solidFill>
                  <a:srgbClr val="002060"/>
                </a:solidFill>
              </a:rPr>
              <a:t>(правдивый, правдиво, неправдиво, неправдивый, неправдивость, взаправду, правдоискатель)</a:t>
            </a:r>
          </a:p>
        </p:txBody>
      </p:sp>
      <p:sp>
        <p:nvSpPr>
          <p:cNvPr id="5" name="Выгнутая вправо стрелка 4"/>
          <p:cNvSpPr/>
          <p:nvPr/>
        </p:nvSpPr>
        <p:spPr>
          <a:xfrm>
            <a:off x="6804025" y="1628775"/>
            <a:ext cx="1368425" cy="1223963"/>
          </a:xfrm>
          <a:prstGeom prst="curvedLef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23556" name="Рисунок 5" descr="http://im5-tub-ru.yandex.net/i?id=269745611-49-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989138"/>
            <a:ext cx="10096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Рисунок 6" descr="http://im0-tub-ru.yandex.net/i?id=368330985-05-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750" y="4365625"/>
            <a:ext cx="9239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Рисунок 7" descr="http://im7-tub-ru.yandex.net/i?id=509457319-07-7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4437063"/>
            <a:ext cx="9715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Рисунок 8" descr="http://im4-tub-ru.yandex.net/i?id=113779771-37-7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00338" y="4076700"/>
            <a:ext cx="9334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Рисунок 9" descr="http://im4-tub-ru.yandex.net/i?id=63576717-68-7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92725" y="4076700"/>
            <a:ext cx="10572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Этимологический словарь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457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2800" smtClean="0">
                <a:solidFill>
                  <a:srgbClr val="C00000"/>
                </a:solidFill>
              </a:rPr>
              <a:t>Этимология – это наука о происхождении слова </a:t>
            </a:r>
            <a:r>
              <a:rPr lang="ru-RU" sz="2800" smtClean="0">
                <a:solidFill>
                  <a:srgbClr val="002060"/>
                </a:solidFill>
              </a:rPr>
              <a:t>(этимос – истина) </a:t>
            </a:r>
          </a:p>
          <a:p>
            <a:pPr>
              <a:buFontTx/>
              <a:buNone/>
            </a:pPr>
            <a:r>
              <a:rPr lang="ru-RU" sz="2800" smtClean="0">
                <a:solidFill>
                  <a:srgbClr val="002060"/>
                </a:solidFill>
              </a:rPr>
              <a:t>Правда                </a:t>
            </a:r>
            <a:r>
              <a:rPr lang="ru-RU" sz="2000" b="1" smtClean="0">
                <a:solidFill>
                  <a:srgbClr val="002060"/>
                </a:solidFill>
              </a:rPr>
              <a:t>СПРАВЕДЛИВЫЙ, ПРАВЕДНИК, ОПРАВДАТЬ, ПРАВИЛО, и ИСПРАВИТЬ</a:t>
            </a:r>
          </a:p>
          <a:p>
            <a:pPr>
              <a:buFontTx/>
              <a:buNone/>
            </a:pPr>
            <a:endParaRPr lang="ru-RU" sz="2000" smtClean="0">
              <a:solidFill>
                <a:srgbClr val="002060"/>
              </a:solidFill>
            </a:endParaRPr>
          </a:p>
          <a:p>
            <a:pPr>
              <a:buFontTx/>
              <a:buNone/>
            </a:pPr>
            <a:endParaRPr lang="ru-RU" sz="2800" smtClean="0">
              <a:solidFill>
                <a:srgbClr val="002060"/>
              </a:solidFill>
            </a:endParaRPr>
          </a:p>
          <a:p>
            <a:pPr>
              <a:buFontTx/>
              <a:buNone/>
            </a:pPr>
            <a:endParaRPr lang="ru-RU" sz="2800" smtClean="0">
              <a:solidFill>
                <a:srgbClr val="002060"/>
              </a:solidFill>
            </a:endParaRPr>
          </a:p>
        </p:txBody>
      </p:sp>
      <p:sp>
        <p:nvSpPr>
          <p:cNvPr id="4" name="Стрелка вправо с вырезом 3"/>
          <p:cNvSpPr/>
          <p:nvPr/>
        </p:nvSpPr>
        <p:spPr>
          <a:xfrm>
            <a:off x="2124075" y="2492375"/>
            <a:ext cx="977900" cy="485775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4580" name="Рисунок 4" descr="http://im3-tub-ru.yandex.net/i?id=101471901-65-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860800"/>
            <a:ext cx="1584325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Рисунок 5" descr="http://im5-tub-ru.yandex.net/i?id=487433524-71-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0338" y="3789363"/>
            <a:ext cx="136683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Рисунок 6" descr="http://im6-tub-ru.yandex.net/i?id=135544046-71-7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3800" y="3500438"/>
            <a:ext cx="1365250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Рисунок 7" descr="http://im8-tub-ru.yandex.net/i?id=360432773-43-7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5825" y="3284538"/>
            <a:ext cx="12795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rgbClr val="002060"/>
                </a:solidFill>
              </a:rPr>
              <a:t>Рефлексия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560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endParaRPr lang="ru-RU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b="1" smtClean="0">
                <a:solidFill>
                  <a:srgbClr val="C00000"/>
                </a:solidFill>
              </a:rPr>
              <a:t>Что вам сегодня понравилось на уроке? </a:t>
            </a:r>
          </a:p>
          <a:p>
            <a:pPr>
              <a:buFontTx/>
              <a:buNone/>
            </a:pPr>
            <a:endParaRPr lang="ru-RU" b="1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b="1" smtClean="0">
                <a:solidFill>
                  <a:srgbClr val="C00000"/>
                </a:solidFill>
              </a:rPr>
              <a:t>Что запомнилось?</a:t>
            </a:r>
          </a:p>
          <a:p>
            <a:pPr>
              <a:buFontTx/>
              <a:buNone/>
            </a:pPr>
            <a:endParaRPr lang="ru-RU" smtClean="0">
              <a:solidFill>
                <a:srgbClr val="C00000"/>
              </a:solidFill>
            </a:endParaRPr>
          </a:p>
          <a:p>
            <a:pPr>
              <a:buFontTx/>
              <a:buNone/>
            </a:pPr>
            <a:endParaRPr lang="ru-RU" smtClean="0"/>
          </a:p>
        </p:txBody>
      </p:sp>
      <p:pic>
        <p:nvPicPr>
          <p:cNvPr id="25603" name="Picture 12" descr="86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9925" y="2636838"/>
            <a:ext cx="18732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0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6238" y="3860800"/>
            <a:ext cx="18716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mtClean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6626" name="Содержимое 2"/>
          <p:cNvSpPr>
            <a:spLocks noGrp="1"/>
          </p:cNvSpPr>
          <p:nvPr>
            <p:ph idx="1"/>
          </p:nvPr>
        </p:nvSpPr>
        <p:spPr>
          <a:xfrm>
            <a:off x="468313" y="1557338"/>
            <a:ext cx="8435975" cy="4392612"/>
          </a:xfrm>
        </p:spPr>
        <p:txBody>
          <a:bodyPr/>
          <a:lstStyle/>
          <a:p>
            <a:r>
              <a:rPr lang="ru-RU" sz="1400" smtClean="0">
                <a:solidFill>
                  <a:srgbClr val="002060"/>
                </a:solidFill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В.И. Даль</a:t>
            </a:r>
            <a:br>
              <a:rPr lang="ru-RU" smtClean="0"/>
            </a:br>
            <a:r>
              <a:rPr lang="ru-RU" smtClean="0"/>
              <a:t>200 лет</a:t>
            </a:r>
          </a:p>
        </p:txBody>
      </p:sp>
      <p:pic>
        <p:nvPicPr>
          <p:cNvPr id="14338" name="Содержимое 3" descr="0_146f5_93b7cfca_XL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148263" y="1628775"/>
            <a:ext cx="3746500" cy="4392613"/>
          </a:xfrm>
        </p:spPr>
      </p:pic>
      <p:pic>
        <p:nvPicPr>
          <p:cNvPr id="14339" name="Рисунок 4" descr="619589ga2upyu3st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1628775"/>
            <a:ext cx="320040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rgbClr val="002060"/>
                </a:solidFill>
              </a:rPr>
              <a:t>ЦЕЛИ УРОКА: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AutoNum type="arabicPeriod"/>
            </a:pPr>
            <a:r>
              <a:rPr lang="ru-RU" sz="3200" b="1" smtClean="0">
                <a:solidFill>
                  <a:srgbClr val="002060"/>
                </a:solidFill>
              </a:rPr>
              <a:t>Повторить и закрепить знания учащихся по лексике (лексическое значение слова, синонимы, антонимы.)</a:t>
            </a:r>
          </a:p>
          <a:p>
            <a:pPr marL="457200" indent="-457200">
              <a:buFontTx/>
              <a:buAutoNum type="arabicPeriod"/>
            </a:pPr>
            <a:r>
              <a:rPr lang="ru-RU" sz="3200" b="1" smtClean="0">
                <a:solidFill>
                  <a:srgbClr val="002060"/>
                </a:solidFill>
              </a:rPr>
              <a:t>Совершенствовать навыки работы со словарями</a:t>
            </a:r>
          </a:p>
          <a:p>
            <a:pPr marL="457200" indent="-457200">
              <a:buFontTx/>
              <a:buAutoNum type="arabicPeriod"/>
            </a:pPr>
            <a:r>
              <a:rPr lang="ru-RU" sz="3200" b="1" smtClean="0">
                <a:solidFill>
                  <a:srgbClr val="002060"/>
                </a:solidFill>
              </a:rPr>
              <a:t>Воспитывать интерес к книге, к слову.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Определите точно каждое слово, и вы избавитесь от половины заблуждений.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Декарт.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6386" name="Содержимое 5" descr="Descartes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74963" y="1557338"/>
            <a:ext cx="3600450" cy="43926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3200" dirty="0" smtClean="0">
                <a:solidFill>
                  <a:srgbClr val="002060"/>
                </a:solidFill>
              </a:rPr>
              <a:t>Словарь – это вся вселенная в алфавитном порядке. А. Франс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7410" name="Содержимое 7" descr="1249245497_119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909888" y="1557338"/>
            <a:ext cx="3530600" cy="43926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813" y="188913"/>
            <a:ext cx="7281862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rgbClr val="002060"/>
                </a:solidFill>
              </a:rPr>
              <a:t>Правда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1438"/>
            <a:ext cx="8435975" cy="4608512"/>
          </a:xfrm>
        </p:spPr>
        <p:txBody>
          <a:bodyPr/>
          <a:lstStyle/>
          <a:p>
            <a:pPr algn="ctr">
              <a:buFontTx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Толковый Словарь.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То, что соответствует действительности, истина. (Правду говорит)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То, что исполнено истины: правдивость, (Люблю тебя за правду)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Справедливость, порядок, основанный на справедливости (Нам правду не найти).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В составе средневековых названий сводов законов (Русская правда)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В значении наречия: (верно,  справедливо, в самом деле)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3600" dirty="0" smtClean="0">
                <a:solidFill>
                  <a:srgbClr val="002060"/>
                </a:solidFill>
              </a:rPr>
              <a:t>Толковый словарь живого великорусского языка.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9458" name="Содержимое 3" descr="fb17456b6e8b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916238" y="1484313"/>
            <a:ext cx="3349625" cy="4392612"/>
          </a:xfrm>
        </p:spPr>
      </p:pic>
      <p:pic>
        <p:nvPicPr>
          <p:cNvPr id="19459" name="Рисунок 4" descr="20110526134457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9563" y="1916113"/>
            <a:ext cx="2089150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Рисунок 5" descr="http://im3-tub-ru.yandex.net/i?id=442850973-65-7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1989138"/>
            <a:ext cx="1655762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rgbClr val="002060"/>
                </a:solidFill>
              </a:rPr>
              <a:t>Пословицы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smtClean="0">
                <a:solidFill>
                  <a:srgbClr val="FF0000"/>
                </a:solidFill>
              </a:rPr>
              <a:t>Без правды жить легче, да помирать тяжелее.</a:t>
            </a:r>
          </a:p>
          <a:p>
            <a:r>
              <a:rPr lang="ru-RU" b="1" smtClean="0">
                <a:solidFill>
                  <a:srgbClr val="FF0000"/>
                </a:solidFill>
              </a:rPr>
              <a:t>Правда сама себя очистит.</a:t>
            </a:r>
          </a:p>
          <a:p>
            <a:r>
              <a:rPr lang="ru-RU" b="1" smtClean="0">
                <a:solidFill>
                  <a:srgbClr val="FF0000"/>
                </a:solidFill>
              </a:rPr>
              <a:t>Правда – свет разума.</a:t>
            </a:r>
          </a:p>
          <a:p>
            <a:r>
              <a:rPr lang="ru-RU" b="1" smtClean="0">
                <a:solidFill>
                  <a:srgbClr val="FF0000"/>
                </a:solidFill>
              </a:rPr>
              <a:t>Над правдой не мудруй</a:t>
            </a:r>
          </a:p>
          <a:p>
            <a:r>
              <a:rPr lang="ru-RU" b="1" smtClean="0">
                <a:solidFill>
                  <a:srgbClr val="FF0000"/>
                </a:solidFill>
              </a:rPr>
              <a:t>Дело знай, а правду помни.</a:t>
            </a:r>
          </a:p>
          <a:p>
            <a:r>
              <a:rPr lang="ru-RU" b="1" smtClean="0">
                <a:solidFill>
                  <a:srgbClr val="FF0000"/>
                </a:solidFill>
              </a:rPr>
              <a:t>Кто правдой живёт, тот добро наживает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rgbClr val="002060"/>
                </a:solidFill>
              </a:rPr>
              <a:t>Словарь синонимов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  <a:defRPr/>
            </a:pPr>
            <a:r>
              <a:rPr lang="ru-RU" sz="4000" b="1" dirty="0" smtClean="0">
                <a:solidFill>
                  <a:srgbClr val="C00000"/>
                </a:solidFill>
              </a:rPr>
              <a:t>Правда - истина</a:t>
            </a:r>
          </a:p>
          <a:p>
            <a:pPr algn="ctr">
              <a:buFontTx/>
              <a:buNone/>
              <a:defRPr/>
            </a:pPr>
            <a:endParaRPr lang="ru-RU" sz="4000" b="1" dirty="0" smtClean="0">
              <a:solidFill>
                <a:srgbClr val="C00000"/>
              </a:solidFill>
            </a:endParaRPr>
          </a:p>
          <a:p>
            <a:pPr algn="ctr">
              <a:buFontTx/>
              <a:buNone/>
              <a:defRPr/>
            </a:pPr>
            <a:endParaRPr lang="ru-RU" sz="4000" b="1" dirty="0" smtClean="0">
              <a:solidFill>
                <a:srgbClr val="C00000"/>
              </a:solidFill>
            </a:endParaRPr>
          </a:p>
          <a:p>
            <a:pPr marL="0" indent="0" algn="just">
              <a:buFontTx/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	</a:t>
            </a:r>
          </a:p>
          <a:p>
            <a:pPr marL="0" indent="0" algn="just">
              <a:buFontTx/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	Правда требует стойкости: за правду надо стоять или висеть на кресте, к истине человек движется. Правды надо держаться, истину надо искать. М. Пришвин.</a:t>
            </a:r>
          </a:p>
          <a:p>
            <a:pPr marL="0" indent="0" algn="just">
              <a:buFontTx/>
              <a:buNone/>
              <a:defRPr/>
            </a:pP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21507" name="Рисунок 3" descr="http://im8-tub-ru.yandex.net/i?id=165504312-65-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557338"/>
            <a:ext cx="1223962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Рисунок 4" descr="http://im4-tub-ru.yandex.net/i?id=472910647-16-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300" y="2205038"/>
            <a:ext cx="1295400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Рисунок 5" descr="http://im0-tub-ru.yandex.net/i?id=23258919-31-7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92950" y="1628775"/>
            <a:ext cx="1382713" cy="178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6_Edugrayback">
  <a:themeElements>
    <a:clrScheme name="Edu blue lines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Edu blue lin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u blue lin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u blue lin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u blue lin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u blue lin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u blue lin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u blue lin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u blue lin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u blue lin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u blue lin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u blue lin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u blue lin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u blue lin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56_Edugrayback</Template>
  <TotalTime>109</TotalTime>
  <Words>234</Words>
  <Application>Microsoft Office PowerPoint</Application>
  <PresentationFormat>Экран (4:3)</PresentationFormat>
  <Paragraphs>56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Times New Roman</vt:lpstr>
      <vt:lpstr>Wingdings</vt:lpstr>
      <vt:lpstr>56_Edugrayback</vt:lpstr>
      <vt:lpstr>56_Edugrayback</vt:lpstr>
      <vt:lpstr>В гостях у Словарей (Урок – заседание)</vt:lpstr>
      <vt:lpstr>В.И. Даль 200 лет</vt:lpstr>
      <vt:lpstr>ЦЕЛИ УРОКА:</vt:lpstr>
      <vt:lpstr>Определите точно каждое слово, и вы избавитесь от половины заблуждений. Декарт.</vt:lpstr>
      <vt:lpstr>Словарь – это вся вселенная в алфавитном порядке. А. Франс</vt:lpstr>
      <vt:lpstr>Правда</vt:lpstr>
      <vt:lpstr>Толковый словарь живого великорусского языка.</vt:lpstr>
      <vt:lpstr>Пословицы</vt:lpstr>
      <vt:lpstr>Словарь синонимов</vt:lpstr>
      <vt:lpstr>Словарь антонимов</vt:lpstr>
      <vt:lpstr>Словообразовательный словарь</vt:lpstr>
      <vt:lpstr>Этимологический словарь</vt:lpstr>
      <vt:lpstr>Рефлексия</vt:lpstr>
      <vt:lpstr>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Николаевна</dc:creator>
  <cp:lastModifiedBy>Пользователь Windows</cp:lastModifiedBy>
  <cp:revision>14</cp:revision>
  <dcterms:created xsi:type="dcterms:W3CDTF">2012-04-17T14:04:23Z</dcterms:created>
  <dcterms:modified xsi:type="dcterms:W3CDTF">2017-10-18T13:19:55Z</dcterms:modified>
</cp:coreProperties>
</file>