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61" r:id="rId3"/>
    <p:sldId id="262" r:id="rId4"/>
    <p:sldId id="263" r:id="rId5"/>
    <p:sldId id="264" r:id="rId6"/>
    <p:sldId id="266" r:id="rId7"/>
    <p:sldId id="267" r:id="rId8"/>
    <p:sldId id="269" r:id="rId9"/>
    <p:sldId id="257" r:id="rId10"/>
    <p:sldId id="259" r:id="rId11"/>
    <p:sldId id="260" r:id="rId12"/>
    <p:sldId id="270" r:id="rId13"/>
    <p:sldId id="271" r:id="rId14"/>
    <p:sldId id="277" r:id="rId15"/>
    <p:sldId id="272" r:id="rId16"/>
    <p:sldId id="273" r:id="rId17"/>
    <p:sldId id="274" r:id="rId18"/>
    <p:sldId id="275" r:id="rId19"/>
    <p:sldId id="276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FD091-EE36-4BD5-9173-98C8A443979B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F0BA7-B388-4CA8-B79B-C8921A169B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212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F0BA7-B388-4CA8-B79B-C8921A169B1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60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ег\Desktop\1024х7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785794"/>
            <a:ext cx="8286776" cy="60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0166" y="1071546"/>
            <a:ext cx="32158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ПРИМЕРНАЯ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ctr" latinLnBrk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ВОСПИТАНИЯ </a:t>
            </a:r>
          </a:p>
          <a:p>
            <a:pPr algn="ctr" latinLnBrk="1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Региональный компонент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Методические</a:t>
            </a:r>
          </a:p>
          <a:p>
            <a:pPr algn="ctr" latinLnBrk="1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рекомендации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3286124"/>
            <a:ext cx="259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Васькив</a:t>
            </a:r>
            <a:r>
              <a:rPr lang="ru-RU" sz="2000" b="1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Татьяна Федоровна</a:t>
            </a:r>
            <a:r>
              <a:rPr lang="ru-RU" sz="2000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заведующая Центром по воспитательной работе и основам здоровья </a:t>
            </a:r>
          </a:p>
          <a:p>
            <a:r>
              <a:rPr lang="ru-RU" sz="2000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ГБОУ ДПО РК КРИППО</a:t>
            </a:r>
            <a:endParaRPr lang="ru-RU" sz="2000" i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9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примерной программы воспитания,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региональный компонент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525963"/>
          </a:xfrm>
        </p:spPr>
        <p:txBody>
          <a:bodyPr/>
          <a:lstStyle/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Раздел «Особенности организуемого в Республике Крым воспитательного процесса»; 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Раздел «Цель и задачи воспитания»;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Раздел «Виды, формы и содержание деятельности»;</a:t>
            </a:r>
          </a:p>
          <a:p>
            <a:pPr marL="514350" indent="-51435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Раздел «Основные направления самоанализа воспитательной работы».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 «Особенности организуемого в Республике Крым воспитательного процесса»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Приоритетные задачи Республики Крым в сфере воспитания детей, согласно Стратегии развития воспитания в Российской Федерации на период до 2025 года;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богатейшее историко-культурное наследие, памятники архитектуры, выдающиеся деятели науки, искусства, литературы в Республике Крым;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высокие образцы личного и массового патриотизма  (участники обороны Севастополя в Крымской войне 1853-1855 гг. и в Великой Отечественной войне);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Исторические события 2014 года, связанные с возвращением Крыма в состав Российской Федерации, сопричастность крымского народа к российскому культурному и духовному миру;</a:t>
            </a: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Возрождение в крымском образовании замечательных российских традиций кадетского движения, казачества, юнармейских отрядов, волонтерской деятельности и др.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Приоритетные направления воспитания в Республике Крым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воспитание патриотизма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основы всей воспитательной работы и формирование любви к родному краю как основополагающего элемента воспитания патриота страны;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воспитание доброжелательного, бережного отношения к народам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населяющим Крымский полуостров и народам, проживающим в других регионах Российской Федерации;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воспитание жизнестойкости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черты характера, противостоящей любому негативному влиянию и позитивно воспринимающей мир и свое место в нем.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Принципы взаимодействия педагогов и школьников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686700" cy="52864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соблюдение законности и прав семьи и ребенка;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психологически комфортная среда для каждого ребенка и взрослого;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в школе детско-взрослых общностей;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основных совместных дел школьников и педагогов;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шаблонность воспитания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 Цель и задачи воспитания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28736"/>
            <a:ext cx="7829576" cy="514353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формулируется на основе базовых общественных ценностей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семья, труд, отечество, природа, мир, знания, культура, здоровье, человек;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Акцент не на соответствии ребенка единому стандарту, а на позитивной динамике его развития;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конкретизируется  в соответствии с возрастными особенностями школьников: в ней выделяются целевые приоритеты, соответствующие 3-м уровням общего образования;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основе цели формулируются примерные задачи воспитания, способствующие ее достижению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«Виды, формы и содержание деятельности»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43050"/>
            <a:ext cx="6500858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этом разделе перечислены способы которые школа  будет использовать, чтобы выполнить задачи и достичь цели.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инвариантные и вариативные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Инвариантными модулями данного раздела являются: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600200"/>
            <a:ext cx="7186634" cy="4525963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«Классное руководство»;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«Школьный урок»;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Курсы внеурочной деятельности (в том числе курс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Крымоведение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«Работа с родителями»;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«Самоуправление»;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«Профориентация «Крымский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профгид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Вариативными модулями могут быть: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14422"/>
            <a:ext cx="7615262" cy="528641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 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Конкурсные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программы и проекты «Крым в сердце моем»; 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«Ключевые общешкольные дела «Крымский калейдоскоп»;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«Детские общественные объединения»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кадетство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казачество,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РДШ, ЮИД, ЮНАРМИЯ и другие); 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«Школьный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медиа-Крым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«Экскурсии, экспедиции, походы «Познаем Крым вместе»; </a:t>
            </a:r>
          </a:p>
          <a:p>
            <a:pPr lvl="0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«Организация предметно-эстетической среды «Дом, в котором уютно всем».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57163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«Основные направления самоанализа воспитательной работы»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928802"/>
            <a:ext cx="7000924" cy="4197361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Описание, как в школе осуществляется самоанализ воспитательной работы.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разделе приводится инструментарий, а не результаты оценки.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Примерная программа воспитания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215238" cy="452596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по заданию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 для российских школ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рамках государственного задания и призвана помочь педагогам страны выявить и реализовать воспитательный потенциал образовательного процесса в целях решения задач Указа Президента РФ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от 7 мая 2018 г., и в 2019 году.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72494" cy="10001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план-сетка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воспитательной работы на год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901016" cy="344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254"/>
                <a:gridCol w="1710918"/>
                <a:gridCol w="2239590"/>
                <a:gridCol w="1975254"/>
              </a:tblGrid>
              <a:tr h="3708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ru-RU" sz="2400" b="1" kern="1200" cap="all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 воспитательной работы школы 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 latinLnBrk="1"/>
                      <a:r>
                        <a:rPr lang="ru-RU" sz="2400" b="1" kern="1200" cap="all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________ учебный год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Ключевые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общешкольные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№Е"/>
                          <a:cs typeface="Times New Roman" pitchFamily="18" charset="0"/>
                        </a:rPr>
                        <a:t>Дела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№Е"/>
                          <a:cs typeface="Times New Roman" pitchFamily="18" charset="0"/>
                        </a:rPr>
                        <a:t>Классы </a:t>
                      </a: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№Е"/>
                          <a:cs typeface="Times New Roman" pitchFamily="18" charset="0"/>
                        </a:rPr>
                        <a:t>Ориентировочное</a:t>
                      </a: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№Е"/>
                          <a:cs typeface="Times New Roman" pitchFamily="18" charset="0"/>
                        </a:rPr>
                        <a:t>время </a:t>
                      </a: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№Е"/>
                          <a:cs typeface="Times New Roman" pitchFamily="18" charset="0"/>
                        </a:rPr>
                        <a:t>проведения</a:t>
                      </a: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№Е"/>
                          <a:cs typeface="Times New Roman" pitchFamily="18" charset="0"/>
                        </a:rPr>
                        <a:t>Ответственные</a:t>
                      </a: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№Е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№Е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№Е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№Е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№Е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Опорные школы по разработке и внедрению Программы в Республике Крым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«Школа-гимназия №39» муниципального образования городской округ г. Симферополь Республики Крым;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«Школа №26 имени Героя Советского Союза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Д.Т.Доева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г. Керчи Республики Крым;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«Гимназия № 8 города Евпатории Республики Крым»;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Уваровская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школа-детский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сад» Нижнегорского района Республики Крым;</a:t>
            </a:r>
          </a:p>
          <a:p>
            <a:pPr algn="just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Опорные школы по разработке и внедрению Программы в Республике Крым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Раздольненская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школа-лицей №1»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Раздольненского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района Республики Крым;</a:t>
            </a:r>
          </a:p>
          <a:p>
            <a:pPr lvl="0"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«Азовская школа-гимназия имени Николая Саввы»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Джанкойского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района Республики Крым;</a:t>
            </a:r>
          </a:p>
          <a:p>
            <a:pPr lvl="0"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«Голубинская  средняя общеобразовательная школа» Бахчисарайского  района Республики Крым;</a:t>
            </a:r>
          </a:p>
          <a:p>
            <a:pPr lvl="0"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«Гвардейская школа-гимназия № 2» Симферопольского района Республики Крым;</a:t>
            </a:r>
          </a:p>
          <a:p>
            <a:pPr lvl="0" algn="just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Первомайская школа №2 Первомайского района Республики Крым.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Примерная программа воспитания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85860"/>
            <a:ext cx="7758138" cy="484030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2019 году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зарегистрирована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Единой государственной информационной системе учёта научно-исследовательских, опытно-конструкторских и технологических работ гражданского назначения (№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регистрации АААА-Г19-619070900024-2 от 15.08.2019).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июня 2020 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программа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была утверждена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заседании Федерального учебно-методического объединения по общему образованию Института стратегии развития образования РАО.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внедрении программы воспитания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714488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500174"/>
            <a:ext cx="70723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Письмо Министерства просвещения Российской Федерации от 04.08.2020 № ДГ-1249/06 «О внедрении примерной программы воспитания» с сентября 2020 года - о подготовке образовательных организаций к разработке и внедрению рабочих программ воспитания в соответствии с примерной программой.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внедрении программы воспитания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До 1 сентября 2021 года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образовательные программы подлежат приведению в соответствие с положениями Федерального закона  от 29 декабря 2012 года №273-ФЗ «Об образовании в Российской Федерации» (в редакции Федерального закона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31 июля 2020 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№ 304-ФЗ «О внесении изменений в Федеральный закон «Об образовании в РФ»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вопросам воспитания обучающихся»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ег\Desktop\1024х7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714356"/>
            <a:ext cx="8429652" cy="614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64088" y="1571612"/>
            <a:ext cx="25922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Министерство образования, науки и молодежи 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Республики Крым</a:t>
            </a:r>
          </a:p>
          <a:p>
            <a:pPr algn="ctr"/>
            <a:endParaRPr lang="ru-RU" sz="2000" i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ГБОУ ДПО РК «Крымский республиканский институт </a:t>
            </a:r>
            <a:r>
              <a:rPr lang="ru-RU" sz="2000" i="1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постдипломного</a:t>
            </a:r>
            <a:r>
              <a:rPr lang="ru-RU" sz="2000" i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педагогического образования»</a:t>
            </a:r>
            <a:endParaRPr lang="ru-RU" sz="2000" i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428737"/>
            <a:ext cx="30003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ПРИМЕРНАЯ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ctr" latinLnBrk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ВОСПИТАНИЯ </a:t>
            </a:r>
          </a:p>
          <a:p>
            <a:pPr algn="ctr" latinLnBrk="1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</a:p>
          <a:p>
            <a:pPr algn="ctr" latinLnBrk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компонент</a:t>
            </a:r>
          </a:p>
          <a:p>
            <a:pPr algn="ctr" latinLnBrk="1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latinLnBrk="1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Методические</a:t>
            </a:r>
          </a:p>
          <a:p>
            <a:pPr algn="ctr" latinLnBrk="1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рекомендации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9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04664"/>
            <a:ext cx="7890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Назначение примерной программы воспитания 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85786" y="1928802"/>
            <a:ext cx="7643866" cy="4500594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AutoNum type="arabicPeriod"/>
            </a:pPr>
            <a:endParaRPr lang="ru-RU" sz="2400" dirty="0" smtClean="0"/>
          </a:p>
          <a:p>
            <a:pPr marL="457200" indent="-457200" algn="just">
              <a:buAutoNum type="arabicPeriod"/>
            </a:pP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Гармоничное вхождение школьников в социальный мир и налаживание ответственных взаимоотношений с окружающими их людьми.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Распределение по тем сферам совместной деятельности педагогов и школьников, которые реально организуются в школе.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Уменьшение временных затрат на «бумажную» работу.</a:t>
            </a:r>
          </a:p>
          <a:p>
            <a:pPr marL="457200" indent="-457200" algn="just">
              <a:buAutoNum type="arabicPeriod"/>
            </a:pP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7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979</Words>
  <Application>Microsoft Office PowerPoint</Application>
  <PresentationFormat>Экран (4:3)</PresentationFormat>
  <Paragraphs>118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№Е</vt:lpstr>
      <vt:lpstr>Times New Roman</vt:lpstr>
      <vt:lpstr>Verdana</vt:lpstr>
      <vt:lpstr>Тема Office</vt:lpstr>
      <vt:lpstr>Презентация PowerPoint</vt:lpstr>
      <vt:lpstr>Примерная программа воспитания </vt:lpstr>
      <vt:lpstr> Опорные школы по разработке и внедрению Программы в Республике Крым </vt:lpstr>
      <vt:lpstr>Опорные школы по разработке и внедрению Программы в Республике Крым</vt:lpstr>
      <vt:lpstr>Примерная программа воспитания </vt:lpstr>
      <vt:lpstr>О внедрении программы воспитания</vt:lpstr>
      <vt:lpstr>О внедрении программы воспитания</vt:lpstr>
      <vt:lpstr>Презентация PowerPoint</vt:lpstr>
      <vt:lpstr>Презентация PowerPoint</vt:lpstr>
      <vt:lpstr> Структура примерной программы воспитания,  региональный компонент </vt:lpstr>
      <vt:lpstr>Раздел «Особенности организуемого в Республике Крым воспитательного процесса»</vt:lpstr>
      <vt:lpstr>Презентация PowerPoint</vt:lpstr>
      <vt:lpstr>Приоритетные направления воспитания в Республике Крым</vt:lpstr>
      <vt:lpstr> Принципы взаимодействия педагогов и школьников </vt:lpstr>
      <vt:lpstr>Раздел Цель и задачи воспитания</vt:lpstr>
      <vt:lpstr>Раздел «Виды, формы и содержание деятельности»</vt:lpstr>
      <vt:lpstr> Инвариантными модулями данного раздела являются:  </vt:lpstr>
      <vt:lpstr> Вариативными модулями могут быть:  </vt:lpstr>
      <vt:lpstr>Раздел «Основные направления самоанализа воспитательной работы»</vt:lpstr>
      <vt:lpstr> план-сетка  воспитательной работы на год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Host_user</cp:lastModifiedBy>
  <cp:revision>62</cp:revision>
  <dcterms:created xsi:type="dcterms:W3CDTF">2012-08-01T10:59:38Z</dcterms:created>
  <dcterms:modified xsi:type="dcterms:W3CDTF">2020-08-21T10:46:47Z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601040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