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82" r:id="rId5"/>
    <p:sldId id="264" r:id="rId6"/>
    <p:sldId id="265" r:id="rId7"/>
    <p:sldId id="266" r:id="rId8"/>
    <p:sldId id="267" r:id="rId9"/>
    <p:sldId id="268" r:id="rId10"/>
    <p:sldId id="257" r:id="rId11"/>
    <p:sldId id="258" r:id="rId12"/>
    <p:sldId id="271" r:id="rId13"/>
    <p:sldId id="272" r:id="rId14"/>
    <p:sldId id="279" r:id="rId15"/>
    <p:sldId id="280" r:id="rId16"/>
    <p:sldId id="273" r:id="rId17"/>
    <p:sldId id="274" r:id="rId18"/>
    <p:sldId id="275" r:id="rId19"/>
    <p:sldId id="277" r:id="rId20"/>
    <p:sldId id="260" r:id="rId21"/>
    <p:sldId id="283" r:id="rId22"/>
    <p:sldId id="269" r:id="rId23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84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890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4568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789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7972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37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753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8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15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012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60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142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69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38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10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906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CFCAC-8FC2-4B16-9398-481D7256F2FE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92C39EA-05DD-4787-95D9-6E84AA40A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92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form.instrao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emsafronova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ECC936-9A9F-444E-9FF7-F7E8B94CA5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2605" y="806382"/>
            <a:ext cx="10221912" cy="2743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Апробация </a:t>
            </a:r>
            <a:r>
              <a:rPr lang="ru-RU" b="1" dirty="0"/>
              <a:t>Примерной программы воспитания в РФ и Республике Крым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E998F3C-C604-4BE3-8458-71DFF30A2A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4813" y="4091579"/>
            <a:ext cx="7672387" cy="1126283"/>
          </a:xfrm>
        </p:spPr>
        <p:txBody>
          <a:bodyPr>
            <a:noAutofit/>
          </a:bodyPr>
          <a:lstStyle/>
          <a:p>
            <a:r>
              <a:rPr lang="ru-RU" sz="2400" b="1" dirty="0"/>
              <a:t>Д. п. н., проф. кафедры СПП</a:t>
            </a:r>
            <a:br>
              <a:rPr lang="ru-RU" sz="2400" b="1" dirty="0"/>
            </a:br>
            <a:r>
              <a:rPr lang="ru-RU" sz="2400" b="1" dirty="0"/>
              <a:t>Волгоградского государственного </a:t>
            </a:r>
            <a:r>
              <a:rPr lang="ru-RU" sz="2400" b="1" dirty="0" smtClean="0"/>
              <a:t>социально-педагогического </a:t>
            </a:r>
            <a:r>
              <a:rPr lang="ru-RU" sz="2400" b="1" dirty="0"/>
              <a:t>университета </a:t>
            </a:r>
            <a:br>
              <a:rPr lang="ru-RU" sz="2400" b="1" dirty="0"/>
            </a:br>
            <a:r>
              <a:rPr lang="ru-RU" sz="2400" b="1" dirty="0"/>
              <a:t>Сафронова Елена Михайловна </a:t>
            </a:r>
          </a:p>
        </p:txBody>
      </p:sp>
    </p:spTree>
    <p:extLst>
      <p:ext uri="{BB962C8B-B14F-4D97-AF65-F5344CB8AC3E}">
        <p14:creationId xmlns:p14="http://schemas.microsoft.com/office/powerpoint/2010/main" val="378779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92A331-A848-4295-AC57-E18C7645A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На что делается акцент в новой примерной программе воспитания?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D228DA-6E4F-42A0-86E3-0A124C9D8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- не на мероприятиях как таковых </a:t>
            </a:r>
          </a:p>
          <a:p>
            <a:r>
              <a:rPr lang="ru-RU" sz="2400" dirty="0"/>
              <a:t>- и тем более не на их количестве, </a:t>
            </a:r>
          </a:p>
          <a:p>
            <a:r>
              <a:rPr lang="ru-RU" sz="2400" dirty="0"/>
              <a:t>а на том, </a:t>
            </a:r>
          </a:p>
          <a:p>
            <a:r>
              <a:rPr lang="ru-RU" sz="2400" dirty="0"/>
              <a:t>1) каково содержание совместной деятельности детей и педагогов, </a:t>
            </a:r>
          </a:p>
          <a:p>
            <a:r>
              <a:rPr lang="ru-RU" sz="2400" dirty="0"/>
              <a:t>2) какие отношения складываются между ними,</a:t>
            </a:r>
          </a:p>
          <a:p>
            <a:r>
              <a:rPr lang="ru-RU" sz="2400" dirty="0"/>
              <a:t>3) какие эмоции переживаются детьми и педагогами</a:t>
            </a:r>
          </a:p>
        </p:txBody>
      </p:sp>
    </p:spTree>
    <p:extLst>
      <p:ext uri="{BB962C8B-B14F-4D97-AF65-F5344CB8AC3E}">
        <p14:creationId xmlns:p14="http://schemas.microsoft.com/office/powerpoint/2010/main" val="234165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2E6A52-BDED-4035-8E65-D30A4A73D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Цель воспитания: надо ли ее дописывать или переписывать?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D164C0-FCC3-419A-AD64-BE647672D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В рабочих программах школ нет необходимости дописывать или переписывать цели, заявленные в примерной программе. </a:t>
            </a:r>
            <a:endParaRPr lang="ru-RU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/>
              <a:t>Важно </a:t>
            </a:r>
            <a:r>
              <a:rPr lang="ru-RU" sz="2800" b="1" dirty="0" smtClean="0"/>
              <a:t>осмыслить</a:t>
            </a:r>
            <a:r>
              <a:rPr lang="ru-RU" sz="2800" dirty="0" smtClean="0"/>
              <a:t> </a:t>
            </a:r>
            <a:r>
              <a:rPr lang="ru-RU" sz="2800" dirty="0"/>
              <a:t>их и постараться </a:t>
            </a:r>
            <a:r>
              <a:rPr lang="ru-RU" sz="2800" b="1" dirty="0" smtClean="0"/>
              <a:t>конкретизировать </a:t>
            </a:r>
            <a:r>
              <a:rPr lang="ru-RU" sz="2800" dirty="0" smtClean="0"/>
              <a:t>их </a:t>
            </a:r>
            <a:r>
              <a:rPr lang="ru-RU" sz="2800" dirty="0"/>
              <a:t>в соответствии со спецификой деятельности каждого педагога</a:t>
            </a:r>
          </a:p>
        </p:txBody>
      </p:sp>
    </p:spTree>
    <p:extLst>
      <p:ext uri="{BB962C8B-B14F-4D97-AF65-F5344CB8AC3E}">
        <p14:creationId xmlns:p14="http://schemas.microsoft.com/office/powerpoint/2010/main" val="130898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Периодичность в разработке  Программы воспитания и  Плана-сетки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Программа воспитания не обязательно разрабатывается  каждый год, но она может корректироваться в зависимости от изменившихся условий. </a:t>
            </a:r>
          </a:p>
          <a:p>
            <a:r>
              <a:rPr lang="ru-RU" sz="2800" dirty="0"/>
              <a:t>План воспитательной работы разрабатывается каждый год для каждого уровня образования, существующего в образовательной организации.  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35349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поможет авторам  Рабочей Программы воспитания?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800" dirty="0"/>
              <a:t>Реализация программы воспитания обеспечивается </a:t>
            </a:r>
            <a:endParaRPr lang="ru-RU" sz="2800" dirty="0" smtClean="0"/>
          </a:p>
          <a:p>
            <a:pPr marL="514350" indent="-514350">
              <a:buAutoNum type="arabicParenR"/>
            </a:pPr>
            <a:r>
              <a:rPr lang="ru-RU" sz="2800" b="1" dirty="0" smtClean="0"/>
              <a:t>методическими </a:t>
            </a:r>
            <a:r>
              <a:rPr lang="ru-RU" sz="2800" b="1" dirty="0"/>
              <a:t>рекомендациями </a:t>
            </a:r>
            <a:r>
              <a:rPr lang="ru-RU" sz="2800" dirty="0"/>
              <a:t>(размещены на сайте</a:t>
            </a:r>
            <a:r>
              <a:rPr lang="ru-RU" sz="2800" dirty="0" smtClean="0"/>
              <a:t>)</a:t>
            </a:r>
          </a:p>
          <a:p>
            <a:pPr marL="514350" indent="-514350">
              <a:buAutoNum type="arabicParenR"/>
            </a:pPr>
            <a:r>
              <a:rPr lang="ru-RU" sz="2800" dirty="0"/>
              <a:t>Электронный сборник: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b="1" i="1" dirty="0" smtClean="0"/>
              <a:t>ВОСПИТАНИЕ</a:t>
            </a:r>
            <a:r>
              <a:rPr lang="ru-RU" sz="2800" b="1" i="1" dirty="0"/>
              <a:t>+ Авторские программы школ России (избранные модули)</a:t>
            </a:r>
            <a:r>
              <a:rPr lang="ru-RU" sz="2800" i="1" dirty="0"/>
              <a:t>: Сборник /Составители Н. Л. Селиванова, П. В. Степанов, В. В. Круглов, И. С. Парфенова, И. В. Степанова, Е. О. Черкашин, И. Ю. Шустова. –  М.: ФГБНУ «Институт стратегии развития образования Российской академии образования», 2020</a:t>
            </a:r>
            <a:r>
              <a:rPr lang="ru-RU" sz="2800" dirty="0" smtClean="0"/>
              <a:t> </a:t>
            </a:r>
          </a:p>
          <a:p>
            <a:pPr marL="0" indent="0">
              <a:buNone/>
            </a:pPr>
            <a:r>
              <a:rPr lang="ru-RU" sz="2800" dirty="0" smtClean="0"/>
              <a:t>3) </a:t>
            </a:r>
            <a:r>
              <a:rPr lang="ru-RU" sz="2800" b="1" dirty="0" smtClean="0"/>
              <a:t>методическим </a:t>
            </a:r>
            <a:r>
              <a:rPr lang="ru-RU" sz="2800" b="1" dirty="0"/>
              <a:t>пособием </a:t>
            </a:r>
            <a:r>
              <a:rPr lang="ru-RU" sz="2800" dirty="0"/>
              <a:t>(разрабатывается сейчас и будет </a:t>
            </a:r>
            <a:r>
              <a:rPr lang="ru-RU" sz="2800" dirty="0" smtClean="0"/>
              <a:t>готово </a:t>
            </a:r>
            <a:r>
              <a:rPr lang="ru-RU" sz="2800" dirty="0"/>
              <a:t>осенью</a:t>
            </a:r>
            <a:r>
              <a:rPr lang="ru-RU" sz="2800" dirty="0" smtClean="0"/>
              <a:t>)</a:t>
            </a:r>
            <a:r>
              <a:rPr lang="ru-RU" sz="2800" dirty="0"/>
              <a:t> </a:t>
            </a:r>
            <a:r>
              <a:rPr lang="ru-RU" sz="2800" b="1" dirty="0"/>
              <a:t>«Воспитание в современной школе: от программы к действию»</a:t>
            </a:r>
          </a:p>
        </p:txBody>
      </p:sp>
    </p:spTree>
    <p:extLst>
      <p:ext uri="{BB962C8B-B14F-4D97-AF65-F5344CB8AC3E}">
        <p14:creationId xmlns:p14="http://schemas.microsoft.com/office/powerpoint/2010/main" val="1115803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4)ОТЕЧЕСТВЕННАЯ </a:t>
            </a:r>
            <a:r>
              <a:rPr lang="ru-RU" sz="2800" dirty="0"/>
              <a:t>И ЗАРУБЕЖНАЯ ПЕДАГОГИКА  </a:t>
            </a:r>
            <a:r>
              <a:rPr lang="en-US" sz="2800" dirty="0"/>
              <a:t>ISSN 2224-0772  2020. </a:t>
            </a:r>
            <a:r>
              <a:rPr lang="ru-RU" sz="2800" dirty="0"/>
              <a:t>Т. 2, № 1 (67)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b="1" dirty="0"/>
              <a:t>СОДЕРЖАНИЕ</a:t>
            </a:r>
          </a:p>
          <a:p>
            <a:r>
              <a:rPr lang="ru-RU" b="1" dirty="0"/>
              <a:t>Вступление   </a:t>
            </a:r>
            <a:r>
              <a:rPr lang="ru-RU" b="1" dirty="0" smtClean="0"/>
              <a:t>..............................................................................................................................................6</a:t>
            </a: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                   ПРОГРАММА </a:t>
            </a:r>
            <a:r>
              <a:rPr lang="ru-RU" b="1" dirty="0"/>
              <a:t>ВОСПИТАНИЯ: СТРУКТУРА И </a:t>
            </a:r>
            <a:r>
              <a:rPr lang="ru-RU" b="1" dirty="0" smtClean="0"/>
              <a:t>СОДЕРЖАНИЕ</a:t>
            </a:r>
          </a:p>
          <a:p>
            <a:r>
              <a:rPr lang="ru-RU" b="1" dirty="0" smtClean="0"/>
              <a:t> </a:t>
            </a:r>
            <a:r>
              <a:rPr lang="ru-RU" b="1" dirty="0"/>
              <a:t>Степанов П. В. Структура и содержание примерной   программы воспитания </a:t>
            </a:r>
            <a:r>
              <a:rPr lang="ru-RU" b="1" dirty="0" smtClean="0"/>
              <a:t>.....................................................................................................................................................................41 </a:t>
            </a:r>
          </a:p>
          <a:p>
            <a:r>
              <a:rPr lang="ru-RU" b="1" dirty="0" smtClean="0"/>
              <a:t>Степанов </a:t>
            </a:r>
            <a:r>
              <a:rPr lang="ru-RU" b="1" dirty="0"/>
              <a:t>П. В. Как работать с целями и задачами воспитания </a:t>
            </a:r>
            <a:r>
              <a:rPr lang="ru-RU" b="1" dirty="0" smtClean="0"/>
              <a:t>...................................................48</a:t>
            </a:r>
          </a:p>
          <a:p>
            <a:r>
              <a:rPr lang="ru-RU" b="1" dirty="0" smtClean="0"/>
              <a:t> </a:t>
            </a:r>
            <a:r>
              <a:rPr lang="ru-RU" b="1" dirty="0"/>
              <a:t>Черкашин Е. О. Модуль «Профориентация</a:t>
            </a:r>
            <a:r>
              <a:rPr lang="ru-RU" b="1" dirty="0" smtClean="0"/>
              <a:t>»......................................................................................54</a:t>
            </a:r>
          </a:p>
          <a:p>
            <a:r>
              <a:rPr lang="ru-RU" b="1" dirty="0" smtClean="0"/>
              <a:t> </a:t>
            </a:r>
            <a:r>
              <a:rPr lang="ru-RU" b="1" dirty="0"/>
              <a:t>Степанова И. В., Парфенова И. С. </a:t>
            </a:r>
            <a:r>
              <a:rPr lang="ru-RU" b="1" dirty="0" smtClean="0"/>
              <a:t>Модуль </a:t>
            </a:r>
            <a:r>
              <a:rPr lang="ru-RU" b="1" dirty="0"/>
              <a:t>«Классный руководитель» в школьной </a:t>
            </a:r>
            <a:r>
              <a:rPr lang="ru-RU" b="1" dirty="0" smtClean="0"/>
              <a:t> </a:t>
            </a:r>
            <a:r>
              <a:rPr lang="ru-RU" b="1" dirty="0"/>
              <a:t>программе воспитания </a:t>
            </a:r>
            <a:r>
              <a:rPr lang="ru-RU" b="1" dirty="0" smtClean="0"/>
              <a:t>................................................................................................................................................62</a:t>
            </a:r>
          </a:p>
          <a:p>
            <a:r>
              <a:rPr lang="ru-RU" b="1" dirty="0" smtClean="0"/>
              <a:t> </a:t>
            </a:r>
            <a:r>
              <a:rPr lang="ru-RU" b="1" dirty="0"/>
              <a:t>Круглов В. В. Программа воспитания школьников. Пишем   модули «Самоуправление» и «Волонтерство» </a:t>
            </a:r>
            <a:r>
              <a:rPr lang="ru-RU" b="1" dirty="0" smtClean="0"/>
              <a:t>.........................................................................................................................................</a:t>
            </a:r>
            <a:r>
              <a:rPr lang="ru-RU" b="1" dirty="0"/>
              <a:t>71 </a:t>
            </a:r>
            <a:endParaRPr lang="ru-RU" b="1" dirty="0" smtClean="0"/>
          </a:p>
          <a:p>
            <a:r>
              <a:rPr lang="ru-RU" b="1" dirty="0" smtClean="0"/>
              <a:t>Шустова </a:t>
            </a:r>
            <a:r>
              <a:rPr lang="ru-RU" b="1" dirty="0"/>
              <a:t>И. Ю. Модуль «Ключевые общешкольные дела» </a:t>
            </a:r>
            <a:r>
              <a:rPr lang="ru-RU" b="1" dirty="0" smtClean="0"/>
              <a:t>..............................................................78 </a:t>
            </a:r>
          </a:p>
          <a:p>
            <a:r>
              <a:rPr lang="ru-RU" b="1" dirty="0" smtClean="0"/>
              <a:t>Мирошкина </a:t>
            </a:r>
            <a:r>
              <a:rPr lang="ru-RU" b="1" dirty="0"/>
              <a:t>М. Р</a:t>
            </a:r>
            <a:r>
              <a:rPr lang="ru-RU" b="1" dirty="0" smtClean="0"/>
              <a:t>.,</a:t>
            </a:r>
            <a:r>
              <a:rPr lang="ru-RU" b="1" dirty="0"/>
              <a:t> Лобынцева С. В</a:t>
            </a:r>
            <a:r>
              <a:rPr lang="ru-RU" b="1" dirty="0" smtClean="0"/>
              <a:t> </a:t>
            </a:r>
            <a:r>
              <a:rPr lang="ru-RU" b="1" dirty="0"/>
              <a:t>О воспитательных потенциалах школы </a:t>
            </a:r>
            <a:r>
              <a:rPr lang="ru-RU" b="1" dirty="0" smtClean="0"/>
              <a:t>  </a:t>
            </a:r>
            <a:r>
              <a:rPr lang="ru-RU" b="1" dirty="0"/>
              <a:t>и детского общественного объединения </a:t>
            </a:r>
            <a:r>
              <a:rPr lang="ru-RU" b="1" dirty="0" smtClean="0"/>
              <a:t>...............................................................................................................</a:t>
            </a:r>
            <a:r>
              <a:rPr lang="ru-RU" dirty="0" smtClean="0"/>
              <a:t>88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762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ОТЕЧЕСТВЕННАЯ И ЗАРУБЕЖНАЯ ПЕДАГОГИКА  </a:t>
            </a:r>
            <a:r>
              <a:rPr lang="en-US" sz="2800" dirty="0"/>
              <a:t>ISSN 2224-0772  2020. </a:t>
            </a:r>
            <a:r>
              <a:rPr lang="ru-RU" sz="2800" dirty="0"/>
              <a:t>Т. 2, № 1 (67</a:t>
            </a:r>
            <a:r>
              <a:rPr lang="ru-RU" sz="2800" dirty="0" smtClean="0"/>
              <a:t>) ( продолжение)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Киселева Е. В. Экспертный анализ процесса воспитания   в образовательной организации:   объекты и критерии экспертизы </a:t>
            </a:r>
            <a:r>
              <a:rPr lang="ru-RU" b="1" dirty="0" smtClean="0"/>
              <a:t>...................................................................................................................................................................................98</a:t>
            </a:r>
          </a:p>
          <a:p>
            <a:r>
              <a:rPr lang="ru-RU" b="1" dirty="0" smtClean="0"/>
              <a:t> </a:t>
            </a:r>
            <a:r>
              <a:rPr lang="ru-RU" b="1" dirty="0"/>
              <a:t>ПРОГРАММА ВОСПИТАНИЯ: АПРОБАЦИЯ И </a:t>
            </a:r>
            <a:r>
              <a:rPr lang="ru-RU" b="1" dirty="0" smtClean="0"/>
              <a:t>ВНЕДРЕНИЕ</a:t>
            </a:r>
          </a:p>
          <a:p>
            <a:r>
              <a:rPr lang="ru-RU" b="1" dirty="0" smtClean="0"/>
              <a:t> </a:t>
            </a:r>
            <a:r>
              <a:rPr lang="ru-RU" b="1" dirty="0"/>
              <a:t>Селиванова Н. Л. Апробация и внедрение примерной   программы воспитания </a:t>
            </a:r>
            <a:r>
              <a:rPr lang="ru-RU" b="1" dirty="0" smtClean="0"/>
              <a:t>......................................................106 </a:t>
            </a:r>
            <a:endParaRPr lang="ru-RU" b="1" dirty="0" smtClean="0"/>
          </a:p>
          <a:p>
            <a:r>
              <a:rPr lang="ru-RU" b="1" dirty="0" smtClean="0"/>
              <a:t>Куренная </a:t>
            </a:r>
            <a:r>
              <a:rPr lang="ru-RU" b="1" dirty="0"/>
              <a:t>Е. В. Особенности апробации примерной   программы воспитания в Краснодарском крае </a:t>
            </a:r>
            <a:r>
              <a:rPr lang="ru-RU" b="1" dirty="0" smtClean="0"/>
              <a:t>...............115 </a:t>
            </a:r>
            <a:endParaRPr lang="ru-RU" b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Сафронова </a:t>
            </a:r>
            <a:r>
              <a:rPr lang="ru-RU" b="1" dirty="0">
                <a:solidFill>
                  <a:srgbClr val="FF0000"/>
                </a:solidFill>
              </a:rPr>
              <a:t>Е. М. Проектирование программы </a:t>
            </a:r>
            <a:r>
              <a:rPr lang="ru-RU" b="1" dirty="0" smtClean="0">
                <a:solidFill>
                  <a:srgbClr val="FF0000"/>
                </a:solidFill>
              </a:rPr>
              <a:t>воспитания   </a:t>
            </a:r>
            <a:r>
              <a:rPr lang="ru-RU" b="1" dirty="0">
                <a:solidFill>
                  <a:srgbClr val="FF0000"/>
                </a:solidFill>
              </a:rPr>
              <a:t>школьников: алгоритм действий,   мотивация педагогического коллектива </a:t>
            </a:r>
            <a:r>
              <a:rPr lang="ru-RU" b="1" dirty="0" smtClean="0">
                <a:solidFill>
                  <a:srgbClr val="FF0000"/>
                </a:solidFill>
              </a:rPr>
              <a:t>..................................................................................................................................................</a:t>
            </a:r>
            <a:r>
              <a:rPr lang="ru-RU" b="1" dirty="0" smtClean="0"/>
              <a:t>122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/>
              <a:t>Макарова И. В</a:t>
            </a:r>
            <a:r>
              <a:rPr lang="ru-RU" b="1" dirty="0" smtClean="0"/>
              <a:t>.,</a:t>
            </a:r>
            <a:r>
              <a:rPr lang="ru-RU" b="1" dirty="0"/>
              <a:t> Гребенкин Д. Ю</a:t>
            </a:r>
            <a:r>
              <a:rPr lang="ru-RU" b="1" dirty="0" smtClean="0"/>
              <a:t> </a:t>
            </a:r>
            <a:r>
              <a:rPr lang="ru-RU" b="1" dirty="0"/>
              <a:t>Научно-методическое сопровождение </a:t>
            </a:r>
            <a:r>
              <a:rPr lang="ru-RU" b="1" dirty="0" smtClean="0"/>
              <a:t> проектирования </a:t>
            </a:r>
            <a:r>
              <a:rPr lang="ru-RU" b="1" dirty="0"/>
              <a:t>программы воспитания   в образовательных организациях Удмуртской   Республики </a:t>
            </a:r>
            <a:r>
              <a:rPr lang="ru-RU" b="1" dirty="0" smtClean="0"/>
              <a:t>..............................................................................................132 </a:t>
            </a:r>
          </a:p>
          <a:p>
            <a:r>
              <a:rPr lang="ru-RU" b="1" dirty="0" smtClean="0"/>
              <a:t>Шумилина </a:t>
            </a:r>
            <a:r>
              <a:rPr lang="ru-RU" b="1" dirty="0"/>
              <a:t>Т. О. Роль регионального координатора   в апробации примерной программы   воспитания в общеобразовательных   организациях Владимировской области </a:t>
            </a:r>
            <a:r>
              <a:rPr lang="ru-RU" b="1" dirty="0" smtClean="0"/>
              <a:t>.................................................................................142</a:t>
            </a:r>
            <a:endParaRPr lang="ru-RU" b="1" dirty="0"/>
          </a:p>
          <a:p>
            <a:r>
              <a:rPr lang="ru-RU" b="1" dirty="0" smtClean="0"/>
              <a:t> </a:t>
            </a:r>
            <a:r>
              <a:rPr lang="ru-RU" b="1" dirty="0"/>
              <a:t>Вишенина В. В</a:t>
            </a:r>
            <a:r>
              <a:rPr lang="ru-RU" b="1" dirty="0" smtClean="0"/>
              <a:t>.,</a:t>
            </a:r>
            <a:r>
              <a:rPr lang="ru-RU" b="1" dirty="0"/>
              <a:t> Глазистова О. Н.,   Золотова О. В.,  Нуруллова А. Ю.,  Савельева Т. А.,  Хорошенкова Е. А</a:t>
            </a:r>
            <a:r>
              <a:rPr lang="ru-RU" b="1" dirty="0" smtClean="0"/>
              <a:t> </a:t>
            </a:r>
            <a:r>
              <a:rPr lang="ru-RU" b="1" dirty="0"/>
              <a:t>Педагогический совет «Программа воспитания</a:t>
            </a:r>
            <a:r>
              <a:rPr lang="ru-RU" b="1" dirty="0" smtClean="0"/>
              <a:t>» .................................................................................................................</a:t>
            </a:r>
            <a:r>
              <a:rPr lang="ru-RU" b="1" dirty="0"/>
              <a:t>147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013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Апробация и внедрение во времени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 состоянию на 01.08.2020 года (материалы совещания в Министерстве просвещения от 29.07.2020) внедрение программы будет происходить  </a:t>
            </a:r>
          </a:p>
          <a:p>
            <a:r>
              <a:rPr lang="ru-RU" dirty="0"/>
              <a:t>с сентября 2020 года </a:t>
            </a:r>
            <a:r>
              <a:rPr lang="ru-RU" dirty="0" smtClean="0"/>
              <a:t> - </a:t>
            </a:r>
            <a:r>
              <a:rPr lang="ru-RU" b="1" dirty="0" smtClean="0"/>
              <a:t>постепенно</a:t>
            </a:r>
            <a:r>
              <a:rPr lang="ru-RU" dirty="0" smtClean="0"/>
              <a:t>, </a:t>
            </a:r>
            <a:endParaRPr lang="ru-RU" dirty="0"/>
          </a:p>
          <a:p>
            <a:r>
              <a:rPr lang="ru-RU" dirty="0"/>
              <a:t>а с сентября 2021 года </a:t>
            </a:r>
            <a:r>
              <a:rPr lang="ru-RU" b="1" dirty="0"/>
              <a:t>станет обязательным</a:t>
            </a:r>
            <a:r>
              <a:rPr lang="ru-RU" dirty="0"/>
              <a:t> для всех образовательных организаций.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2579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Какой информации доверять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Все подлинные материалы по программе воспитания от ее официальных разработчиков размещены на сайте  Института стратегии развития образования РАО по адресу: </a:t>
            </a:r>
            <a:r>
              <a:rPr lang="ru-RU" sz="2800" u="sng" dirty="0">
                <a:hlinkClick r:id="rId2"/>
              </a:rPr>
              <a:t>http://form.instrao.ru</a:t>
            </a:r>
            <a:r>
              <a:rPr lang="ru-RU" sz="2800" u="sng" dirty="0" smtClean="0">
                <a:hlinkClick r:id="rId2"/>
              </a:rPr>
              <a:t>/</a:t>
            </a:r>
            <a:r>
              <a:rPr lang="ru-RU" sz="2800" dirty="0" smtClean="0"/>
              <a:t> 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83237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Предостережения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1.  Будьте </a:t>
            </a:r>
            <a:r>
              <a:rPr lang="ru-RU" sz="2800" dirty="0"/>
              <a:t>аккуратны  с информацией о ПК (смотрите на источник</a:t>
            </a:r>
            <a:r>
              <a:rPr lang="ru-RU" sz="2800" dirty="0" smtClean="0"/>
              <a:t>: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Минпрос </a:t>
            </a:r>
            <a:endParaRPr lang="ru-RU" sz="2800" dirty="0" smtClean="0"/>
          </a:p>
          <a:p>
            <a:r>
              <a:rPr lang="ru-RU" sz="2800" dirty="0" smtClean="0"/>
              <a:t>или </a:t>
            </a:r>
            <a:r>
              <a:rPr lang="ru-RU" sz="2800" dirty="0"/>
              <a:t>РАО (Институт  стратегии развития образования</a:t>
            </a:r>
            <a:r>
              <a:rPr lang="ru-RU" sz="2800" dirty="0" smtClean="0"/>
              <a:t>)</a:t>
            </a:r>
          </a:p>
          <a:p>
            <a:pPr marL="0" indent="0">
              <a:buNone/>
            </a:pPr>
            <a:r>
              <a:rPr lang="ru-RU" sz="2800" dirty="0" smtClean="0"/>
              <a:t>2. Встречаясь с критическим отношением к Программе воспитания, анализируйте суть критики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48906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Может ли, благодаря чему и как именно повлиять на </a:t>
            </a:r>
            <a:r>
              <a:rPr lang="ru-RU" b="1" dirty="0"/>
              <a:t>качество воспитания </a:t>
            </a:r>
            <a:r>
              <a:rPr lang="ru-RU" dirty="0"/>
              <a:t>обучающихся написание и реализация  рабочей Программы воспитания по предлагаемому макету?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3175686"/>
            <a:ext cx="8915400" cy="2735536"/>
          </a:xfrm>
        </p:spPr>
        <p:txBody>
          <a:bodyPr>
            <a:normAutofit/>
          </a:bodyPr>
          <a:lstStyle/>
          <a:p>
            <a:r>
              <a:rPr lang="ru-RU" dirty="0"/>
              <a:t>воспитывает не  Программа и не план-сетка, а </a:t>
            </a:r>
            <a:r>
              <a:rPr lang="ru-RU" b="1" u="sng" dirty="0"/>
              <a:t>Личность воспитателя, </a:t>
            </a:r>
            <a:r>
              <a:rPr lang="ru-RU" dirty="0"/>
              <a:t>которая обеспокоена:</a:t>
            </a:r>
          </a:p>
          <a:p>
            <a:r>
              <a:rPr lang="ru-RU" dirty="0"/>
              <a:t>1) содержанием совместной деятельности воспитанников </a:t>
            </a:r>
            <a:r>
              <a:rPr lang="ru-RU" dirty="0" smtClean="0"/>
              <a:t>и взрослых ( о чем она? В чем ее смысл для воспитанника)</a:t>
            </a:r>
            <a:endParaRPr lang="ru-RU" dirty="0"/>
          </a:p>
          <a:p>
            <a:r>
              <a:rPr lang="ru-RU" dirty="0"/>
              <a:t>2) какие отношения складываются между ними ( вынужденные, напряженные, подавляющие или радостные, благожелательные, возвышенные,поддерживающие друг </a:t>
            </a:r>
            <a:r>
              <a:rPr lang="ru-RU" dirty="0" smtClean="0"/>
              <a:t>друга</a:t>
            </a:r>
            <a:r>
              <a:rPr lang="ru-RU" i="1" dirty="0"/>
              <a:t>)</a:t>
            </a:r>
            <a:endParaRPr lang="ru-RU" dirty="0"/>
          </a:p>
          <a:p>
            <a:r>
              <a:rPr lang="ru-RU" dirty="0"/>
              <a:t>3) какие эмоции переживаются детьми и педагогами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3275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31B63E-3A4A-4E64-82C8-C74208606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3216" y="583917"/>
            <a:ext cx="8911687" cy="1280890"/>
          </a:xfrm>
        </p:spPr>
        <p:txBody>
          <a:bodyPr/>
          <a:lstStyle/>
          <a:p>
            <a:r>
              <a:rPr lang="ru-RU" b="1" dirty="0"/>
              <a:t>	</a:t>
            </a:r>
            <a:r>
              <a:rPr lang="ru-RU" b="1" dirty="0" smtClean="0"/>
              <a:t>Вопросы </a:t>
            </a:r>
            <a:r>
              <a:rPr lang="ru-RU" b="1" dirty="0"/>
              <a:t>к </a:t>
            </a:r>
            <a:r>
              <a:rPr lang="ru-RU" b="1" dirty="0" smtClean="0"/>
              <a:t>внутреннему диалогу 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72DAAF-0C2F-42EB-9A00-62C988281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В чем </a:t>
            </a:r>
            <a:r>
              <a:rPr lang="ru-RU" b="1" dirty="0"/>
              <a:t>преимущества</a:t>
            </a:r>
            <a:r>
              <a:rPr lang="ru-RU" dirty="0"/>
              <a:t> организации  воспитательной работы на основе   </a:t>
            </a:r>
            <a:r>
              <a:rPr lang="ru-RU" b="1" dirty="0"/>
              <a:t>Примерной программы воспитания?</a:t>
            </a:r>
            <a:endParaRPr lang="ru-RU" dirty="0"/>
          </a:p>
          <a:p>
            <a:pPr lvl="0"/>
            <a:r>
              <a:rPr lang="ru-RU" dirty="0"/>
              <a:t>Может ли, благодаря чему и как именно повлиять на </a:t>
            </a:r>
            <a:r>
              <a:rPr lang="ru-RU" b="1" dirty="0"/>
              <a:t>качество воспитания </a:t>
            </a:r>
            <a:r>
              <a:rPr lang="ru-RU" dirty="0"/>
              <a:t>обучающихся написание и реализация  рабочей Программы воспитания по предлагаемому нами (Минпросом и РАО) макету? С учетом регионального компонента?</a:t>
            </a:r>
          </a:p>
          <a:p>
            <a:pPr lvl="0"/>
            <a:r>
              <a:rPr lang="ru-RU" dirty="0"/>
              <a:t>Как скажется на качестве воспитания </a:t>
            </a:r>
            <a:r>
              <a:rPr lang="ru-RU" b="1" dirty="0"/>
              <a:t>дистанционность</a:t>
            </a:r>
            <a:r>
              <a:rPr lang="ru-RU" dirty="0"/>
              <a:t> образования и ее возможные следствия: </a:t>
            </a:r>
          </a:p>
          <a:p>
            <a:pPr marL="0" indent="0">
              <a:buNone/>
            </a:pPr>
            <a:r>
              <a:rPr lang="ru-RU" dirty="0"/>
              <a:t>а) отсутствие  детского  коллектива в его традиционном понимании,</a:t>
            </a:r>
          </a:p>
          <a:p>
            <a:pPr marL="0" indent="0">
              <a:buNone/>
            </a:pPr>
            <a:r>
              <a:rPr lang="ru-RU" dirty="0"/>
              <a:t>б) отсутствие совместности (со-бытия) и событийности?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19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83CAEA-EC68-4C73-85B9-499F506D0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538" y="664304"/>
            <a:ext cx="8911687" cy="128089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Закономерности воспитания и  развития личности</a:t>
            </a:r>
            <a:endParaRPr lang="ru-RU" sz="2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685CF3-2E69-46B0-ADD8-842F90B74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личность формируется в деятельности, а не в механически выполняемой работе (чем я сейчас занимаюсь -  деятельностью или работой</a:t>
            </a:r>
            <a:r>
              <a:rPr lang="ru-RU" dirty="0" smtClean="0"/>
              <a:t>?)</a:t>
            </a:r>
          </a:p>
          <a:p>
            <a:r>
              <a:rPr lang="ru-RU" dirty="0"/>
              <a:t>Личность  переживает об отношениях с другими людьми, самоценность отношений для </a:t>
            </a:r>
            <a:r>
              <a:rPr lang="ru-RU" dirty="0" smtClean="0"/>
              <a:t>нее</a:t>
            </a:r>
          </a:p>
          <a:p>
            <a:r>
              <a:rPr lang="ru-RU" dirty="0"/>
              <a:t>Строительным материалом личности являются ее переживания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29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Благодарности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Васькив Татьяна Фед</a:t>
            </a:r>
            <a:r>
              <a:rPr lang="en-US" dirty="0"/>
              <a:t>о</a:t>
            </a:r>
            <a:r>
              <a:rPr lang="ru-RU" dirty="0" smtClean="0"/>
              <a:t>ровна – ГБОУ ПО Республики </a:t>
            </a:r>
            <a:r>
              <a:rPr lang="ru-RU" dirty="0"/>
              <a:t>Крым «Крымский республиканский институт постдипломного педагогического образования, заведующая Центром по воспитательной работе и основам </a:t>
            </a:r>
            <a:r>
              <a:rPr lang="ru-RU" dirty="0" smtClean="0"/>
              <a:t>здоровья</a:t>
            </a:r>
          </a:p>
          <a:p>
            <a:r>
              <a:rPr lang="ru-RU" dirty="0"/>
              <a:t>Исмаилова Ленора Асановна, специалист управления дополнительного образования, организации воспитательной работы, отдыха и оздоровления детей </a:t>
            </a:r>
            <a:r>
              <a:rPr lang="ru-RU" dirty="0" smtClean="0"/>
              <a:t>Министерства</a:t>
            </a:r>
          </a:p>
          <a:p>
            <a:r>
              <a:rPr lang="ru-RU" i="1" dirty="0" smtClean="0"/>
              <a:t>Нессонова Елена Вячеславовна,</a:t>
            </a:r>
            <a:r>
              <a:rPr lang="ru-RU" i="1" dirty="0"/>
              <a:t> Богданова Елена </a:t>
            </a:r>
            <a:r>
              <a:rPr lang="ru-RU" i="1" dirty="0" smtClean="0"/>
              <a:t>Владимировна - </a:t>
            </a:r>
            <a:r>
              <a:rPr lang="ru-RU" dirty="0" smtClean="0"/>
              <a:t>«</a:t>
            </a:r>
            <a:r>
              <a:rPr lang="ru-RU" dirty="0"/>
              <a:t>Гвардейская школа-гимназия №2» Симферопольского района Республики </a:t>
            </a:r>
            <a:r>
              <a:rPr lang="ru-RU" dirty="0" smtClean="0"/>
              <a:t>Крым</a:t>
            </a:r>
          </a:p>
          <a:p>
            <a:r>
              <a:rPr lang="ru-RU" dirty="0"/>
              <a:t>Немыкина Анастасия </a:t>
            </a:r>
            <a:r>
              <a:rPr lang="ru-RU" dirty="0" smtClean="0"/>
              <a:t>Петровна,  Пушкина </a:t>
            </a:r>
            <a:r>
              <a:rPr lang="ru-RU" dirty="0"/>
              <a:t>Татьяна </a:t>
            </a:r>
            <a:r>
              <a:rPr lang="ru-RU" dirty="0" smtClean="0"/>
              <a:t>Станиславовна, Пузь </a:t>
            </a:r>
            <a:r>
              <a:rPr lang="ru-RU" dirty="0"/>
              <a:t>Елена </a:t>
            </a:r>
            <a:r>
              <a:rPr lang="ru-RU" dirty="0" smtClean="0"/>
              <a:t>Николаевна -  «</a:t>
            </a:r>
            <a:r>
              <a:rPr lang="ru-RU" dirty="0"/>
              <a:t>Азовская школа-гимназия имени Николая Саввы»  Джанкойского </a:t>
            </a:r>
            <a:r>
              <a:rPr lang="ru-RU" dirty="0" smtClean="0"/>
              <a:t>района</a:t>
            </a:r>
          </a:p>
          <a:p>
            <a:r>
              <a:rPr lang="ru-RU" smtClean="0"/>
              <a:t>Киричкова </a:t>
            </a:r>
            <a:r>
              <a:rPr lang="ru-RU" dirty="0"/>
              <a:t>Наталья </a:t>
            </a:r>
            <a:r>
              <a:rPr lang="ru-RU" dirty="0" smtClean="0"/>
              <a:t>Владимировна и группа педагогов  - МБОУ </a:t>
            </a:r>
            <a:r>
              <a:rPr lang="ru-RU" dirty="0"/>
              <a:t>«Школа-гимназия № </a:t>
            </a:r>
            <a:r>
              <a:rPr lang="ru-RU" dirty="0" smtClean="0"/>
              <a:t>39  г. Симферополь </a:t>
            </a:r>
          </a:p>
          <a:p>
            <a:r>
              <a:rPr lang="ru-RU" dirty="0"/>
              <a:t>Урывская Ирина Викторовна, педагог-организатор Муниципального бюджетного общеобразовательного учреждения города Керчи Республики Крым «Школа № 26 имени Героя Советского Союза Д. Т. Доева»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13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         Контакты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Д. п. н., проф. кафедры СПП</a:t>
            </a:r>
            <a:br>
              <a:rPr lang="ru-RU" b="1" dirty="0"/>
            </a:br>
            <a:r>
              <a:rPr lang="ru-RU" b="1" dirty="0"/>
              <a:t>Волгоградского государственного социально-педагогического университета </a:t>
            </a:r>
            <a:br>
              <a:rPr lang="ru-RU" b="1" dirty="0"/>
            </a:br>
            <a:r>
              <a:rPr lang="ru-RU" b="1" dirty="0"/>
              <a:t>Сафронова Елена Михайловна 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emsafronova@mail.ru</a:t>
            </a:r>
            <a:endParaRPr lang="en-US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884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2441" y="624110"/>
            <a:ext cx="8911687" cy="1280890"/>
          </a:xfrm>
        </p:spPr>
        <p:txBody>
          <a:bodyPr>
            <a:normAutofit/>
          </a:bodyPr>
          <a:lstStyle/>
          <a:p>
            <a:r>
              <a:rPr lang="ru-RU" b="1" dirty="0"/>
              <a:t> Официальный ли это документ?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Программа </a:t>
            </a:r>
            <a:r>
              <a:rPr lang="ru-RU" sz="2800" dirty="0"/>
              <a:t>воспитания утверждена на ФУМО 02.06. 2020 года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и </a:t>
            </a:r>
            <a:r>
              <a:rPr lang="ru-RU" sz="2800" dirty="0"/>
              <a:t>является официальным документом</a:t>
            </a:r>
          </a:p>
        </p:txBody>
      </p:sp>
    </p:spTree>
    <p:extLst>
      <p:ext uri="{BB962C8B-B14F-4D97-AF65-F5344CB8AC3E}">
        <p14:creationId xmlns:p14="http://schemas.microsoft.com/office/powerpoint/2010/main" val="292209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Апробация и внедрение: в чем отличие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Апробацией</a:t>
            </a:r>
            <a:r>
              <a:rPr lang="ru-RU" dirty="0"/>
              <a:t> для школ </a:t>
            </a:r>
            <a:r>
              <a:rPr lang="ru-RU" dirty="0" smtClean="0"/>
              <a:t> Крыма (их </a:t>
            </a:r>
            <a:r>
              <a:rPr lang="ru-RU" dirty="0"/>
              <a:t>9 </a:t>
            </a:r>
            <a:r>
              <a:rPr lang="ru-RU" dirty="0"/>
              <a:t>)</a:t>
            </a:r>
            <a:r>
              <a:rPr lang="ru-RU" dirty="0" smtClean="0"/>
              <a:t>в </a:t>
            </a:r>
            <a:r>
              <a:rPr lang="ru-RU" dirty="0"/>
              <a:t>2019-20уч.г. было: </a:t>
            </a:r>
          </a:p>
          <a:p>
            <a:r>
              <a:rPr lang="ru-RU" dirty="0"/>
              <a:t>участие в окружном обучающем семинаре - Волгоград; составление рабочих программ; начало реализации рабочих программ; консультации с экспертами; подведение итогов разработки программ; обратная связь с экспертами; участие в семинаре; реализация программы; корректировка программы; подведение итогов апробации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Апробация</a:t>
            </a:r>
            <a:r>
              <a:rPr lang="ru-RU" dirty="0" smtClean="0"/>
              <a:t>- подготовка текстов программ ( других публикаций) плюс их обсуждение на семинарах, конференциях, совещаниях</a:t>
            </a:r>
            <a:endParaRPr lang="ru-RU" dirty="0"/>
          </a:p>
          <a:p>
            <a:r>
              <a:rPr lang="ru-RU" b="1" dirty="0"/>
              <a:t>«Внедрение  результатов исследования</a:t>
            </a:r>
            <a:r>
              <a:rPr lang="ru-RU" b="1" dirty="0" smtClean="0"/>
              <a:t>»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/>
              <a:t>введение в широкую практику расширенным количеством организаций ( школ) уже разработанного и апробированного материала (когда уверены, что  «не навредим»).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965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/>
              <a:t>Дополнительный ли документ - Программа воспитания?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9647" y="213360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 Программа воспитания – это не новый дополнительный документ, который будут требовать от школ. В школах и ранее были программы воспитания и социализации, которые требовал действующий ныне ФГОС. Существуют и традиционные для школ планы воспитательной работы. </a:t>
            </a:r>
            <a:r>
              <a:rPr lang="ru-RU" sz="2400" i="1" dirty="0"/>
              <a:t>Ничего сверх этого добавлено не будет - они просто теперь будут именоваться по-другому.</a:t>
            </a: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1060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Сколько Программ воспитания должно быть в школе?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Школам будет предложено разрабатывать не три разные программы, как это было ранее, а </a:t>
            </a:r>
            <a:r>
              <a:rPr lang="ru-RU" sz="2400" b="1" u="sng" dirty="0"/>
              <a:t>одну программу</a:t>
            </a:r>
            <a:r>
              <a:rPr lang="ru-RU" sz="2400" dirty="0"/>
              <a:t> воспитания.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Конкретизацию </a:t>
            </a:r>
            <a:r>
              <a:rPr lang="ru-RU" sz="2400" dirty="0"/>
              <a:t>же воспитательной работы по уровням образования предлагается делать </a:t>
            </a:r>
            <a:r>
              <a:rPr lang="ru-RU" sz="2400" b="1" u="sng" dirty="0"/>
              <a:t>только лишь в планах-сетках </a:t>
            </a:r>
            <a:r>
              <a:rPr lang="ru-RU" sz="2400" dirty="0"/>
              <a:t>воспитательной работы.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619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Почему примерную программу воспитания можно считать  конструктором?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Взяв за основу содержание основных модулей примерной программы, школа может корректировать их там, </a:t>
            </a:r>
            <a:r>
              <a:rPr lang="ru-RU" sz="2800" dirty="0" smtClean="0"/>
              <a:t>это </a:t>
            </a:r>
            <a:r>
              <a:rPr lang="ru-RU" sz="2800" dirty="0"/>
              <a:t>необходимо: </a:t>
            </a:r>
            <a:r>
              <a:rPr lang="ru-RU" sz="2800" b="1" dirty="0" smtClean="0"/>
              <a:t>удалять или добавлять</a:t>
            </a:r>
            <a:r>
              <a:rPr lang="ru-RU" sz="2800" dirty="0" smtClean="0"/>
              <a:t> </a:t>
            </a:r>
            <a:r>
              <a:rPr lang="ru-RU" sz="2800" dirty="0"/>
              <a:t>нужные или </a:t>
            </a:r>
            <a:r>
              <a:rPr lang="ru-RU" sz="2800" dirty="0" smtClean="0"/>
              <a:t>неактуальные </a:t>
            </a:r>
            <a:r>
              <a:rPr lang="ru-RU" sz="2800" dirty="0"/>
              <a:t>материалы, приводя тем самым свою рабочую программу </a:t>
            </a:r>
            <a:r>
              <a:rPr lang="ru-RU" sz="2800" b="1" dirty="0"/>
              <a:t>в соответствие с реальной деятельностью.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9078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3070" y="64420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 чем состоит модульность Программы?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Новая примерная программа воспитания — это </a:t>
            </a:r>
            <a:r>
              <a:rPr lang="ru-RU" sz="2800" b="1" dirty="0"/>
              <a:t>не унифицированная </a:t>
            </a:r>
            <a:r>
              <a:rPr lang="ru-RU" sz="2800" dirty="0"/>
              <a:t>для всех школ </a:t>
            </a:r>
            <a:r>
              <a:rPr lang="ru-RU" sz="2800" b="1" dirty="0"/>
              <a:t>программа.</a:t>
            </a:r>
            <a:r>
              <a:rPr lang="ru-RU" sz="2800" dirty="0"/>
              <a:t> Напротив, она построена по модульному принципу. Школы могут </a:t>
            </a:r>
            <a:r>
              <a:rPr lang="ru-RU" sz="2800" b="1" dirty="0"/>
              <a:t>выбирать и добавлять</a:t>
            </a:r>
            <a:r>
              <a:rPr lang="ru-RU" sz="2800" dirty="0"/>
              <a:t> в программу те </a:t>
            </a:r>
            <a:r>
              <a:rPr lang="ru-RU" sz="2800" b="1" dirty="0"/>
              <a:t>модули</a:t>
            </a:r>
            <a:r>
              <a:rPr lang="ru-RU" sz="2800" dirty="0"/>
              <a:t>, которые помогут им реализовать свой воспитательный потенциал с учетом специфики каждой из них</a:t>
            </a:r>
          </a:p>
        </p:txBody>
      </p:sp>
    </p:spTree>
    <p:extLst>
      <p:ext uri="{BB962C8B-B14F-4D97-AF65-F5344CB8AC3E}">
        <p14:creationId xmlns:p14="http://schemas.microsoft.com/office/powerpoint/2010/main" val="2134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2876" y="593965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При каких условиях в Программу включается дополнительный модуль?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1) новый модуль отражает реальную деятельность школьников и педагогов, </a:t>
            </a:r>
          </a:p>
          <a:p>
            <a:r>
              <a:rPr lang="ru-RU" sz="2400" dirty="0"/>
              <a:t> 2) эта деятельность является значимой для школьников и педагогов,  </a:t>
            </a:r>
          </a:p>
          <a:p>
            <a:r>
              <a:rPr lang="ru-RU" sz="2400" dirty="0"/>
              <a:t>3) эта деятельность не может быть описана ни в одном из модулей, предлагаемых примерной программой.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3748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442</TotalTime>
  <Words>1224</Words>
  <Application>Microsoft Office PowerPoint</Application>
  <PresentationFormat>Широкоэкранный</PresentationFormat>
  <Paragraphs>103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Century Gothic</vt:lpstr>
      <vt:lpstr>Wingdings 3</vt:lpstr>
      <vt:lpstr>Легкий дым</vt:lpstr>
      <vt:lpstr>    Апробация Примерной программы воспитания в РФ и Республике Крым </vt:lpstr>
      <vt:lpstr> Вопросы к внутреннему диалогу </vt:lpstr>
      <vt:lpstr> Официальный ли это документ? </vt:lpstr>
      <vt:lpstr>Апробация и внедрение: в чем отличие</vt:lpstr>
      <vt:lpstr> Дополнительный ли документ - Программа воспитания?</vt:lpstr>
      <vt:lpstr>Сколько Программ воспитания должно быть в школе?</vt:lpstr>
      <vt:lpstr>Почему примерную программу воспитания можно считать  конструктором? </vt:lpstr>
      <vt:lpstr>В чем состоит модульность Программы? </vt:lpstr>
      <vt:lpstr>При каких условиях в Программу включается дополнительный модуль? </vt:lpstr>
      <vt:lpstr> На что делается акцент в новой примерной программе воспитания? </vt:lpstr>
      <vt:lpstr> Цель воспитания: надо ли ее дописывать или переписывать? </vt:lpstr>
      <vt:lpstr>Периодичность в разработке  Программы воспитания и  Плана-сетки</vt:lpstr>
      <vt:lpstr>Что поможет авторам  Рабочей Программы воспитания?</vt:lpstr>
      <vt:lpstr>4)ОТЕЧЕСТВЕННАЯ И ЗАРУБЕЖНАЯ ПЕДАГОГИКА  ISSN 2224-0772  2020. Т. 2, № 1 (67) </vt:lpstr>
      <vt:lpstr>ОТЕЧЕСТВЕННАЯ И ЗАРУБЕЖНАЯ ПЕДАГОГИКА  ISSN 2224-0772  2020. Т. 2, № 1 (67) ( продолжение) </vt:lpstr>
      <vt:lpstr> Апробация и внедрение во времени</vt:lpstr>
      <vt:lpstr>Какой информации доверять </vt:lpstr>
      <vt:lpstr>Предостережения  </vt:lpstr>
      <vt:lpstr>Может ли, благодаря чему и как именно повлиять на качество воспитания обучающихся написание и реализация  рабочей Программы воспитания по предлагаемому макету? </vt:lpstr>
      <vt:lpstr>Закономерности воспитания и  развития личности</vt:lpstr>
      <vt:lpstr>Благодарности</vt:lpstr>
      <vt:lpstr>         Контакты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Этнопедагогическая трактовка радости как средства воспитания</dc:title>
  <dc:creator>Сафронов Дмитрий Андреевич</dc:creator>
  <cp:lastModifiedBy>Елена</cp:lastModifiedBy>
  <cp:revision>46</cp:revision>
  <cp:lastPrinted>2020-08-20T11:44:09Z</cp:lastPrinted>
  <dcterms:created xsi:type="dcterms:W3CDTF">2017-10-30T08:41:31Z</dcterms:created>
  <dcterms:modified xsi:type="dcterms:W3CDTF">2020-08-20T13:06:47Z</dcterms:modified>
</cp:coreProperties>
</file>